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9601200" cx="73152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D0C65BD-167D-440B-8D2D-C1EEDBF08324}">
  <a:tblStyle styleId="{AD0C65BD-167D-440B-8D2D-C1EEDBF0832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notesMaster" Target="notesMasters/notesMaster1.xml"/><Relationship Id="rId18"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83dd9295b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83dd9295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3c7073e1fb_0_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3c7073e1fb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t>
            </a:r>
            <a:r>
              <a:rPr lang="en" sz="1600">
                <a:solidFill>
                  <a:schemeClr val="dk1"/>
                </a:solidFill>
                <a:latin typeface="Halant"/>
                <a:ea typeface="Halant"/>
                <a:cs typeface="Halant"/>
                <a:sym typeface="Halant"/>
              </a:rPr>
              <a:t>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Virginia Laws on Slavery</a:t>
            </a:r>
            <a:endParaRPr sz="2400">
              <a:solidFill>
                <a:schemeClr val="dk1"/>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56" name="Google Shape;56;p13"/>
          <p:cNvGraphicFramePr/>
          <p:nvPr/>
        </p:nvGraphicFramePr>
        <p:xfrm>
          <a:off x="441438" y="2044138"/>
          <a:ext cx="3000000" cy="3000000"/>
        </p:xfrm>
        <a:graphic>
          <a:graphicData uri="http://schemas.openxmlformats.org/drawingml/2006/table">
            <a:tbl>
              <a:tblPr>
                <a:noFill/>
                <a:tableStyleId>{AD0C65BD-167D-440B-8D2D-C1EEDBF08324}</a:tableStyleId>
              </a:tblPr>
              <a:tblGrid>
                <a:gridCol w="2961025"/>
                <a:gridCol w="3471275"/>
              </a:tblGrid>
              <a:tr h="407950">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Act XII, Laws of Virginia, December 1662. </a:t>
                      </a:r>
                      <a:endParaRPr sz="12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Act III, </a:t>
                      </a:r>
                      <a:r>
                        <a:rPr lang="en" sz="1200">
                          <a:latin typeface="Halant"/>
                          <a:ea typeface="Halant"/>
                          <a:cs typeface="Halant"/>
                          <a:sym typeface="Halant"/>
                        </a:rPr>
                        <a:t>“An act declaring that baptisme of slaves doth not exempt them from bondage,” Laws of Virginia, 1667.</a:t>
                      </a:r>
                      <a:endParaRPr sz="1200">
                        <a:solidFill>
                          <a:srgbClr val="000000"/>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07950">
                <a:tc gridSpan="2">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Both documents sourced from: William Waller Hening, ed., </a:t>
                      </a:r>
                      <a:r>
                        <a:rPr i="1" lang="en" sz="1000">
                          <a:solidFill>
                            <a:schemeClr val="dk1"/>
                          </a:solidFill>
                          <a:latin typeface="Inter"/>
                          <a:ea typeface="Inter"/>
                          <a:cs typeface="Inter"/>
                          <a:sym typeface="Inter"/>
                        </a:rPr>
                        <a:t>The Statutes at Large; Being a Collection of All the Laws of Virginia from the First Session of the Legislature, in the Year 1619.</a:t>
                      </a:r>
                      <a:r>
                        <a:rPr lang="en" sz="1000">
                          <a:solidFill>
                            <a:schemeClr val="dk1"/>
                          </a:solidFill>
                          <a:latin typeface="Inter"/>
                          <a:ea typeface="Inter"/>
                          <a:cs typeface="Inter"/>
                          <a:sym typeface="Inter"/>
                        </a:rPr>
                        <a:t> (New York: R. &amp; W. &amp; G. Bartow, 1823), 2:170.</a:t>
                      </a:r>
                      <a:endParaRPr sz="1000">
                        <a:solidFill>
                          <a:schemeClr val="dk1"/>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2965850">
                <a:tc>
                  <a:txBody>
                    <a:bodyPr/>
                    <a:lstStyle/>
                    <a:p>
                      <a:pPr indent="0" lvl="0" marL="0" rtl="0" algn="l">
                        <a:spcBef>
                          <a:spcPts val="0"/>
                        </a:spcBef>
                        <a:spcAft>
                          <a:spcPts val="0"/>
                        </a:spcAft>
                        <a:buClr>
                          <a:srgbClr val="000000"/>
                        </a:buClr>
                        <a:buSzPts val="1100"/>
                        <a:buFont typeface="Arial"/>
                        <a:buNone/>
                      </a:pPr>
                      <a:r>
                        <a:rPr lang="en" sz="1200">
                          <a:solidFill>
                            <a:srgbClr val="231F20"/>
                          </a:solidFill>
                          <a:latin typeface="Inter"/>
                          <a:ea typeface="Inter"/>
                          <a:cs typeface="Inter"/>
                          <a:sym typeface="Inter"/>
                        </a:rPr>
                        <a:t>WHEREAS some doubts have arrisen whether children got by any Englishman upon a negro woman should be slave or ffree, </a:t>
                      </a:r>
                      <a:r>
                        <a:rPr i="1" lang="en" sz="1200">
                          <a:solidFill>
                            <a:srgbClr val="231F20"/>
                          </a:solidFill>
                          <a:latin typeface="Inter"/>
                          <a:ea typeface="Inter"/>
                          <a:cs typeface="Inter"/>
                          <a:sym typeface="Inter"/>
                        </a:rPr>
                        <a:t>Be it therefore enacted and declared by this present grand assembly</a:t>
                      </a:r>
                      <a:r>
                        <a:rPr lang="en" sz="1200">
                          <a:solidFill>
                            <a:srgbClr val="231F20"/>
                          </a:solidFill>
                          <a:latin typeface="Inter"/>
                          <a:ea typeface="Inter"/>
                          <a:cs typeface="Inter"/>
                          <a:sym typeface="Inter"/>
                        </a:rPr>
                        <a:t>, that all children borne in this country shalbe held bond or free only according to the condition of the mother,</a:t>
                      </a:r>
                      <a:r>
                        <a:rPr i="1" lang="en" sz="1200">
                          <a:solidFill>
                            <a:srgbClr val="231F20"/>
                          </a:solidFill>
                          <a:latin typeface="Inter"/>
                          <a:ea typeface="Inter"/>
                          <a:cs typeface="Inter"/>
                          <a:sym typeface="Inter"/>
                        </a:rPr>
                        <a:t> And</a:t>
                      </a:r>
                      <a:r>
                        <a:rPr lang="en" sz="1200">
                          <a:solidFill>
                            <a:srgbClr val="231F20"/>
                          </a:solidFill>
                          <a:latin typeface="Inter"/>
                          <a:ea typeface="Inter"/>
                          <a:cs typeface="Inter"/>
                          <a:sym typeface="Inter"/>
                        </a:rPr>
                        <a:t> that if any christian shall committ ffornication with a negro man or woman, hee or shee soe offending shall pay double the ffines imposed by the former act.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1200">
                          <a:solidFill>
                            <a:srgbClr val="231F20"/>
                          </a:solidFill>
                          <a:latin typeface="Inter"/>
                          <a:ea typeface="Inter"/>
                          <a:cs typeface="Inter"/>
                          <a:sym typeface="Inter"/>
                        </a:rPr>
                        <a:t>WHEREAS some doubts have risen whether children that are slaves by birth, and by the charity and piety of their owners made pertakers of the blessed sacrament of baptisme, should be vertue of their baptisme be made ffree; </a:t>
                      </a:r>
                      <a:r>
                        <a:rPr i="1" lang="en" sz="1200">
                          <a:solidFill>
                            <a:srgbClr val="231F20"/>
                          </a:solidFill>
                          <a:latin typeface="Inter"/>
                          <a:ea typeface="Inter"/>
                          <a:cs typeface="Inter"/>
                          <a:sym typeface="Inter"/>
                        </a:rPr>
                        <a:t>It is enacted and declared by this grand assembly, and the authority thereof</a:t>
                      </a:r>
                      <a:r>
                        <a:rPr lang="en" sz="1200">
                          <a:solidFill>
                            <a:srgbClr val="231F20"/>
                          </a:solidFill>
                          <a:latin typeface="Inter"/>
                          <a:ea typeface="Inter"/>
                          <a:cs typeface="Inter"/>
                          <a:sym typeface="Inter"/>
                        </a:rPr>
                        <a:t>, that the conferring of baptisme doth not alter the condition of the person as to his bondage or ffreedome; that diverse masters, ffreed from this doubt, may more carefully endeavor the propagation of christianity by permitting children, though slaves, or those of greater growth if capable to be admitted to that sacrament.</a:t>
                      </a:r>
                      <a:endParaRPr sz="1200">
                        <a:solidFill>
                          <a:srgbClr val="000000"/>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pic>
        <p:nvPicPr>
          <p:cNvPr id="57" name="Google Shape;57;p13"/>
          <p:cNvPicPr preferRelativeResize="0"/>
          <p:nvPr/>
        </p:nvPicPr>
        <p:blipFill>
          <a:blip r:embed="rId4">
            <a:alphaModFix/>
          </a:blip>
          <a:stretch>
            <a:fillRect/>
          </a:stretch>
        </p:blipFill>
        <p:spPr>
          <a:xfrm>
            <a:off x="441450" y="6414100"/>
            <a:ext cx="2835976" cy="1796525"/>
          </a:xfrm>
          <a:prstGeom prst="rect">
            <a:avLst/>
          </a:prstGeom>
          <a:noFill/>
          <a:ln>
            <a:noFill/>
          </a:ln>
        </p:spPr>
      </p:pic>
      <p:pic>
        <p:nvPicPr>
          <p:cNvPr id="58" name="Google Shape;58;p13"/>
          <p:cNvPicPr preferRelativeResize="0"/>
          <p:nvPr/>
        </p:nvPicPr>
        <p:blipFill>
          <a:blip r:embed="rId5">
            <a:alphaModFix/>
          </a:blip>
          <a:stretch>
            <a:fillRect/>
          </a:stretch>
        </p:blipFill>
        <p:spPr>
          <a:xfrm>
            <a:off x="3493725" y="6539926"/>
            <a:ext cx="3291625" cy="2148042"/>
          </a:xfrm>
          <a:prstGeom prst="rect">
            <a:avLst/>
          </a:prstGeom>
          <a:noFill/>
          <a:ln>
            <a:noFill/>
          </a:ln>
        </p:spPr>
      </p:pic>
      <p:sp>
        <p:nvSpPr>
          <p:cNvPr id="59" name="Google Shape;59;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60" name="Google Shape;60;p13"/>
          <p:cNvPicPr preferRelativeResize="0"/>
          <p:nvPr/>
        </p:nvPicPr>
        <p:blipFill>
          <a:blip r:embed="rId6">
            <a:alphaModFix/>
          </a:blip>
          <a:stretch>
            <a:fillRect/>
          </a:stretch>
        </p:blipFill>
        <p:spPr>
          <a:xfrm>
            <a:off x="359100" y="8923350"/>
            <a:ext cx="411575" cy="411575"/>
          </a:xfrm>
          <a:prstGeom prst="rect">
            <a:avLst/>
          </a:prstGeom>
          <a:noFill/>
          <a:ln>
            <a:noFill/>
          </a:ln>
        </p:spPr>
      </p:pic>
      <p:sp>
        <p:nvSpPr>
          <p:cNvPr id="61" name="Google Shape;61;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67" name="Google Shape;67;p14"/>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68" name="Google Shape;68;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69" name="Google Shape;69;p14"/>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Virginia Laws on Slavery</a:t>
            </a:r>
            <a:endParaRPr sz="1600">
              <a:solidFill>
                <a:schemeClr val="dk1"/>
              </a:solidFill>
              <a:latin typeface="Halant"/>
              <a:ea typeface="Halant"/>
              <a:cs typeface="Halant"/>
              <a:sym typeface="Halant"/>
            </a:endParaRPr>
          </a:p>
        </p:txBody>
      </p:sp>
      <p:pic>
        <p:nvPicPr>
          <p:cNvPr id="70" name="Google Shape;70;p14"/>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71" name="Google Shape;71;p14"/>
          <p:cNvSpPr txBox="1"/>
          <p:nvPr/>
        </p:nvSpPr>
        <p:spPr>
          <a:xfrm>
            <a:off x="441450" y="2560325"/>
            <a:ext cx="6432300" cy="6363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Within these two documents, count the </a:t>
            </a:r>
            <a:r>
              <a:rPr lang="en" sz="1200">
                <a:solidFill>
                  <a:schemeClr val="dk1"/>
                </a:solidFill>
                <a:latin typeface="Inter"/>
                <a:ea typeface="Inter"/>
                <a:cs typeface="Inter"/>
                <a:sym typeface="Inter"/>
              </a:rPr>
              <a:t>number</a:t>
            </a:r>
            <a:r>
              <a:rPr lang="en" sz="1200">
                <a:solidFill>
                  <a:schemeClr val="dk1"/>
                </a:solidFill>
                <a:latin typeface="Inter"/>
                <a:ea typeface="Inter"/>
                <a:cs typeface="Inter"/>
                <a:sym typeface="Inter"/>
              </a:rPr>
              <a:t> of times the following words are used (If a word uses this part of one of these words, count it):</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White - _____</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Negro - _____</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Christian - ______</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Slave - ______</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inferences can you make about the role of race in Virginia society based on the use of the above terms?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years were each of these documents written?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government want slavery to follow the bloodline of the mother instead of the father?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society want to pass a law “that the conferring of baptisme doth not alter the condition of the person as to his bondage or ffreedome?” What can we learn about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that society at that time?</a:t>
            </a:r>
            <a:endParaRPr sz="1200">
              <a:solidFill>
                <a:schemeClr val="dk1"/>
              </a:solidFill>
              <a:latin typeface="Inter"/>
              <a:ea typeface="Inter"/>
              <a:cs typeface="Inter"/>
              <a:sym typeface="Inter"/>
            </a:endParaRPr>
          </a:p>
        </p:txBody>
      </p:sp>
      <p:sp>
        <p:nvSpPr>
          <p:cNvPr id="72" name="Google Shape;72;p14"/>
          <p:cNvSpPr txBox="1"/>
          <p:nvPr/>
        </p:nvSpPr>
        <p:spPr>
          <a:xfrm>
            <a:off x="1765075" y="1488300"/>
            <a:ext cx="5108700" cy="721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500">
                <a:solidFill>
                  <a:srgbClr val="000000"/>
                </a:solidFill>
                <a:latin typeface="Inter"/>
                <a:ea typeface="Inter"/>
                <a:cs typeface="Inter"/>
                <a:sym typeface="Inter"/>
              </a:rPr>
              <a:t>Causation - </a:t>
            </a:r>
            <a:r>
              <a:rPr lang="en" sz="1500">
                <a:solidFill>
                  <a:srgbClr val="000000"/>
                </a:solidFill>
                <a:latin typeface="Inter"/>
                <a:ea typeface="Inter"/>
                <a:cs typeface="Inter"/>
                <a:sym typeface="Inter"/>
              </a:rPr>
              <a:t>Thinking historically means considering why certain things happened</a:t>
            </a:r>
            <a:r>
              <a:rPr lang="en" sz="1500">
                <a:latin typeface="Inter"/>
                <a:ea typeface="Inter"/>
                <a:cs typeface="Inter"/>
                <a:sym typeface="Inter"/>
              </a:rPr>
              <a:t>.</a:t>
            </a:r>
            <a:endParaRPr sz="1500">
              <a:solidFill>
                <a:srgbClr val="000000"/>
              </a:solidFill>
              <a:latin typeface="Inter"/>
              <a:ea typeface="Inter"/>
              <a:cs typeface="Inter"/>
              <a:sym typeface="Inter"/>
            </a:endParaRPr>
          </a:p>
        </p:txBody>
      </p:sp>
      <p:pic>
        <p:nvPicPr>
          <p:cNvPr id="73" name="Google Shape;73;p14"/>
          <p:cNvPicPr preferRelativeResize="0"/>
          <p:nvPr/>
        </p:nvPicPr>
        <p:blipFill>
          <a:blip r:embed="rId5">
            <a:alphaModFix/>
          </a:blip>
          <a:stretch>
            <a:fillRect/>
          </a:stretch>
        </p:blipFill>
        <p:spPr>
          <a:xfrm>
            <a:off x="770675" y="1363800"/>
            <a:ext cx="994400" cy="994400"/>
          </a:xfrm>
          <a:prstGeom prst="rect">
            <a:avLst/>
          </a:prstGeom>
          <a:noFill/>
          <a:ln>
            <a:noFill/>
          </a:ln>
        </p:spPr>
      </p:pic>
      <p:sp>
        <p:nvSpPr>
          <p:cNvPr id="74" name="Google Shape;74;p14"/>
          <p:cNvSpPr txBox="1"/>
          <p:nvPr/>
        </p:nvSpPr>
        <p:spPr>
          <a:xfrm>
            <a:off x="329100" y="1002600"/>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 name="Shape 78"/>
        <p:cNvGrpSpPr/>
        <p:nvPr/>
      </p:nvGrpSpPr>
      <p:grpSpPr>
        <a:xfrm>
          <a:off x="0" y="0"/>
          <a:ext cx="0" cy="0"/>
          <a:chOff x="0" y="0"/>
          <a:chExt cx="0" cy="0"/>
        </a:xfrm>
      </p:grpSpPr>
      <p:sp>
        <p:nvSpPr>
          <p:cNvPr id="79" name="Google Shape;79;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80" name="Google Shape;80;p15"/>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81" name="Google Shape;81;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82" name="Google Shape;82;p1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Virginia Laws on Slavery Exemplar</a:t>
            </a:r>
            <a:endParaRPr sz="1600">
              <a:solidFill>
                <a:schemeClr val="dk1"/>
              </a:solidFill>
              <a:latin typeface="Halant"/>
              <a:ea typeface="Halant"/>
              <a:cs typeface="Halant"/>
              <a:sym typeface="Halant"/>
            </a:endParaRPr>
          </a:p>
        </p:txBody>
      </p:sp>
      <p:pic>
        <p:nvPicPr>
          <p:cNvPr id="83" name="Google Shape;83;p15"/>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84" name="Google Shape;84;p15"/>
          <p:cNvSpPr txBox="1"/>
          <p:nvPr/>
        </p:nvSpPr>
        <p:spPr>
          <a:xfrm>
            <a:off x="441450" y="2560325"/>
            <a:ext cx="6432300" cy="6363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Within these two documents, count the number of times the following words are used (If a word uses this part of one of these words, count it):</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White - </a:t>
            </a:r>
            <a:r>
              <a:rPr b="1" lang="en" sz="1200">
                <a:solidFill>
                  <a:srgbClr val="E95C3D"/>
                </a:solidFill>
                <a:latin typeface="Inter"/>
                <a:ea typeface="Inter"/>
                <a:cs typeface="Inter"/>
                <a:sym typeface="Inter"/>
              </a:rPr>
              <a:t>0</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Negro - </a:t>
            </a:r>
            <a:r>
              <a:rPr b="1" lang="en" sz="1200">
                <a:solidFill>
                  <a:srgbClr val="E95C3D"/>
                </a:solidFill>
                <a:latin typeface="Inter"/>
                <a:ea typeface="Inter"/>
                <a:cs typeface="Inter"/>
                <a:sym typeface="Inter"/>
              </a:rPr>
              <a:t>2</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Christian - </a:t>
            </a:r>
            <a:r>
              <a:rPr b="1" lang="en" sz="1200">
                <a:solidFill>
                  <a:srgbClr val="E95C3D"/>
                </a:solidFill>
                <a:latin typeface="Inter"/>
                <a:ea typeface="Inter"/>
                <a:cs typeface="Inter"/>
                <a:sym typeface="Inter"/>
              </a:rPr>
              <a:t>2</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Slave - </a:t>
            </a:r>
            <a:r>
              <a:rPr b="1" lang="en" sz="1200">
                <a:solidFill>
                  <a:srgbClr val="E95C3D"/>
                </a:solidFill>
                <a:latin typeface="Inter"/>
                <a:ea typeface="Inter"/>
                <a:cs typeface="Inter"/>
                <a:sym typeface="Inter"/>
              </a:rPr>
              <a:t>3</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inferences can you make about the role of race in Virginia society based on the use of the above terms?</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200">
                <a:solidFill>
                  <a:srgbClr val="E95C3D"/>
                </a:solidFill>
                <a:latin typeface="Inter"/>
                <a:ea typeface="Inter"/>
                <a:cs typeface="Inter"/>
                <a:sym typeface="Inter"/>
              </a:rPr>
              <a:t>It still looks like “slave” and “Christian” are very common distinctions, but “negro” also appears twice in the 1662 document. Given the context of its connection to “slave” it is becoming clear that one’s slave status is being connected to their race. In simple terms, it appear that race is becoming a more explicit distinction as it relates to one’s condition of </a:t>
            </a:r>
            <a:r>
              <a:rPr b="1" lang="en" sz="1200">
                <a:solidFill>
                  <a:srgbClr val="E95C3D"/>
                </a:solidFill>
                <a:latin typeface="Inter"/>
                <a:ea typeface="Inter"/>
                <a:cs typeface="Inter"/>
                <a:sym typeface="Inter"/>
              </a:rPr>
              <a:t>servitude</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 what years were each of these documents written?</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200">
                <a:solidFill>
                  <a:srgbClr val="E95C3D"/>
                </a:solidFill>
                <a:latin typeface="Inter"/>
                <a:ea typeface="Inter"/>
                <a:cs typeface="Inter"/>
                <a:sym typeface="Inter"/>
              </a:rPr>
              <a:t>1662 and 1667</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government want slavery to follow the bloodline of the mother instead of the father?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A government might do this as more white men became fathers of mixed-race children with Black mothers. Without this law, they could potentially end race-based slavery, so the law prevents this and maintains a a self-replenishing labor force.</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a society want to pass a law “that the conferring of baptisme doth not alter the condition of the person as to his bondage or ffreedome?” What can we learn about that society at that time?</a:t>
            </a:r>
            <a:endParaRPr sz="1200">
              <a:solidFill>
                <a:schemeClr val="dk1"/>
              </a:solidFill>
              <a:latin typeface="Inter"/>
              <a:ea typeface="Inter"/>
              <a:cs typeface="Inter"/>
              <a:sym typeface="Inter"/>
            </a:endParaRPr>
          </a:p>
          <a:p>
            <a:pPr indent="457200" lvl="0" marL="0" rtl="0" algn="l">
              <a:spcBef>
                <a:spcPts val="0"/>
              </a:spcBef>
              <a:spcAft>
                <a:spcPts val="0"/>
              </a:spcAft>
              <a:buNone/>
            </a:pPr>
            <a:r>
              <a:rPr b="1" lang="en" sz="1200">
                <a:solidFill>
                  <a:srgbClr val="E95C3D"/>
                </a:solidFill>
                <a:latin typeface="Inter"/>
                <a:ea typeface="Inter"/>
                <a:cs typeface="Inter"/>
                <a:sym typeface="Inter"/>
              </a:rPr>
              <a:t>A law that ensures that baptism doesn’t change the legal status of an enslaved person would make white enslavers more happy and give them less feelings of guilt at the conversion of those they enslaved. This way they could “promote religion” without worrying about that promotion cutting their profits or their economic system. </a:t>
            </a:r>
            <a:endParaRPr b="1" sz="1200">
              <a:solidFill>
                <a:srgbClr val="E95C3D"/>
              </a:solidFill>
              <a:latin typeface="Inter"/>
              <a:ea typeface="Inter"/>
              <a:cs typeface="Inter"/>
              <a:sym typeface="Inter"/>
            </a:endParaRPr>
          </a:p>
        </p:txBody>
      </p:sp>
      <p:sp>
        <p:nvSpPr>
          <p:cNvPr id="85" name="Google Shape;85;p15"/>
          <p:cNvSpPr txBox="1"/>
          <p:nvPr/>
        </p:nvSpPr>
        <p:spPr>
          <a:xfrm>
            <a:off x="1765075" y="1488300"/>
            <a:ext cx="5108700" cy="721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500">
                <a:solidFill>
                  <a:srgbClr val="000000"/>
                </a:solidFill>
                <a:latin typeface="Inter"/>
                <a:ea typeface="Inter"/>
                <a:cs typeface="Inter"/>
                <a:sym typeface="Inter"/>
              </a:rPr>
              <a:t>Causation - </a:t>
            </a:r>
            <a:r>
              <a:rPr lang="en" sz="1500">
                <a:solidFill>
                  <a:srgbClr val="000000"/>
                </a:solidFill>
                <a:latin typeface="Inter"/>
                <a:ea typeface="Inter"/>
                <a:cs typeface="Inter"/>
                <a:sym typeface="Inter"/>
              </a:rPr>
              <a:t>Thinking historically means considering why certain things happened</a:t>
            </a:r>
            <a:r>
              <a:rPr lang="en" sz="1500">
                <a:latin typeface="Inter"/>
                <a:ea typeface="Inter"/>
                <a:cs typeface="Inter"/>
                <a:sym typeface="Inter"/>
              </a:rPr>
              <a:t>.</a:t>
            </a:r>
            <a:endParaRPr sz="1500">
              <a:solidFill>
                <a:srgbClr val="000000"/>
              </a:solidFill>
              <a:latin typeface="Inter"/>
              <a:ea typeface="Inter"/>
              <a:cs typeface="Inter"/>
              <a:sym typeface="Inter"/>
            </a:endParaRPr>
          </a:p>
        </p:txBody>
      </p:sp>
      <p:pic>
        <p:nvPicPr>
          <p:cNvPr id="86" name="Google Shape;86;p15"/>
          <p:cNvPicPr preferRelativeResize="0"/>
          <p:nvPr/>
        </p:nvPicPr>
        <p:blipFill>
          <a:blip r:embed="rId5">
            <a:alphaModFix/>
          </a:blip>
          <a:stretch>
            <a:fillRect/>
          </a:stretch>
        </p:blipFill>
        <p:spPr>
          <a:xfrm>
            <a:off x="770675" y="1363800"/>
            <a:ext cx="994400" cy="994400"/>
          </a:xfrm>
          <a:prstGeom prst="rect">
            <a:avLst/>
          </a:prstGeom>
          <a:noFill/>
          <a:ln>
            <a:noFill/>
          </a:ln>
        </p:spPr>
      </p:pic>
      <p:sp>
        <p:nvSpPr>
          <p:cNvPr id="87" name="Google Shape;87;p15"/>
          <p:cNvSpPr txBox="1"/>
          <p:nvPr/>
        </p:nvSpPr>
        <p:spPr>
          <a:xfrm>
            <a:off x="329100" y="1002600"/>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